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349" r:id="rId3"/>
    <p:sldId id="321" r:id="rId5"/>
    <p:sldId id="862" r:id="rId6"/>
    <p:sldId id="323" r:id="rId7"/>
    <p:sldId id="351" r:id="rId8"/>
    <p:sldId id="651" r:id="rId9"/>
    <p:sldId id="350" r:id="rId10"/>
    <p:sldId id="845" r:id="rId11"/>
    <p:sldId id="901" r:id="rId12"/>
    <p:sldId id="889" r:id="rId13"/>
    <p:sldId id="863" r:id="rId14"/>
    <p:sldId id="885" r:id="rId15"/>
    <p:sldId id="358" r:id="rId16"/>
    <p:sldId id="872" r:id="rId17"/>
    <p:sldId id="888" r:id="rId18"/>
    <p:sldId id="902" r:id="rId19"/>
    <p:sldId id="778" r:id="rId20"/>
    <p:sldId id="873" r:id="rId21"/>
    <p:sldId id="883" r:id="rId22"/>
    <p:sldId id="359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830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可可布丁体" panose="02010600040101010101" charset="-122"/>
                <a:ea typeface="可可布丁体" panose="02010600040101010101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方正准圆_GBK" panose="02000000000000000000" charset="-122"/>
                <a:ea typeface="方正准圆_GBK" panose="02000000000000000000" charset="-122"/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方正准圆_GBK" panose="02000000000000000000" charset="-122"/>
                <a:ea typeface="方正准圆_GBK" panose="020000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方正准圆_GBK" panose="02000000000000000000" charset="-122"/>
                <a:ea typeface="方正准圆_GBK" panose="02000000000000000000" charset="-122"/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方正粗圆简体" panose="02000000000000000000" charset="-122"/>
          <a:ea typeface="方正粗圆简体" panose="02000000000000000000" charset="-122"/>
          <a:cs typeface="+mj-cs"/>
          <a:sym typeface="方正粗圆简体" panose="020000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准圆_GBK" panose="02000000000000000000" charset="-122"/>
          <a:ea typeface="方正准圆_GBK" panose="020000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创意电子进阶</a:t>
              </a:r>
              <a:endParaRPr lang="zh-CN" altLang="en-US" sz="6700" spc="-3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创客教育系列课程</a:t>
              </a:r>
              <a:endParaRPr lang="zh-CN" altLang="en-US" sz="35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  <a:endParaRPr lang="zh-CN" altLang="en-US" sz="2400" b="1" dirty="0">
                <a:latin typeface="+mn-ea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18870"/>
            <a:ext cx="10410190" cy="1091565"/>
          </a:xfrm>
        </p:spPr>
        <p:txBody>
          <a:bodyPr>
            <a:noAutofit/>
          </a:bodyPr>
          <a:lstStyle/>
          <a:p>
            <a:r>
              <a:rPr lang="zh-CN" altLang="en-US" dirty="0"/>
              <a:t> </a:t>
            </a:r>
            <a:r>
              <a:rPr lang="zh-CN" altLang="en-US" dirty="0"/>
              <a:t>③带灯按钮块功能实现。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当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pin1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数值为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1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，即检测到带灯按钮块按下时，执行相关操作。具体操作为检测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pin1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的值，为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1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时（按下）不变，变为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0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时（不按），执行一次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pin2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值转换（灯亮灭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转换）。</a:t>
            </a:r>
            <a:endParaRPr lang="zh-CN" altLang="en-US" dirty="0">
              <a:cs typeface="方正准圆_GBK" panose="02000000000000000000" charset="-122"/>
              <a:sym typeface="+mn-ea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6490" y="4227420"/>
            <a:ext cx="5181818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55" y="2998470"/>
            <a:ext cx="2827020" cy="51816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1703070" y="2998470"/>
            <a:ext cx="3239770" cy="1811655"/>
            <a:chOff x="2682" y="4722"/>
            <a:chExt cx="5102" cy="285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" y="4722"/>
              <a:ext cx="5102" cy="2853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5465" y="4781"/>
              <a:ext cx="2179" cy="938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5282" y="6657"/>
              <a:ext cx="1461" cy="918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640205" y="5082540"/>
            <a:ext cx="3779520" cy="944880"/>
            <a:chOff x="2583" y="8004"/>
            <a:chExt cx="5952" cy="1488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3" y="8004"/>
              <a:ext cx="5952" cy="148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5050" y="8817"/>
              <a:ext cx="3058" cy="554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90905" y="1035685"/>
            <a:ext cx="10410190" cy="1599565"/>
          </a:xfrm>
        </p:spPr>
        <p:txBody>
          <a:bodyPr>
            <a:noAutofit/>
          </a:bodyPr>
          <a:lstStyle/>
          <a:p>
            <a:r>
              <a:rPr lang="zh-CN" altLang="en-US" dirty="0"/>
              <a:t> ③</a:t>
            </a:r>
            <a:r>
              <a:rPr lang="en-US" altLang="zh-CN" dirty="0"/>
              <a:t> 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实现双色灯功能。设置一个初始变量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state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，并赋值为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0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。将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pin11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数字输出设为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1-state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，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pin12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数字输出设为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state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。一旦检测到带灯按钮块按下，执行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“1-state”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并赋值给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state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，此时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pin11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和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pin12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数字输出的值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对换，从而实现双色灯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颜色切换。</a:t>
            </a:r>
            <a:endParaRPr lang="zh-CN" altLang="en-US" dirty="0">
              <a:cs typeface="方正准圆_GBK" panose="02000000000000000000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075" y="4034790"/>
            <a:ext cx="4088889" cy="9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485" y="3467100"/>
            <a:ext cx="4524609" cy="234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90905" y="1035685"/>
            <a:ext cx="10410190" cy="1599565"/>
          </a:xfrm>
        </p:spPr>
        <p:txBody>
          <a:bodyPr>
            <a:noAutofit/>
          </a:bodyPr>
          <a:lstStyle/>
          <a:p>
            <a:r>
              <a:rPr lang="zh-CN" altLang="en-US" dirty="0"/>
              <a:t> ④功能整合。将两个功能整合，并且添加</a:t>
            </a:r>
            <a:r>
              <a:rPr lang="en-US" altLang="zh-CN" dirty="0"/>
              <a:t>“</a:t>
            </a:r>
            <a:r>
              <a:rPr lang="zh-CN" altLang="en-US" dirty="0"/>
              <a:t>用针循环</a:t>
            </a:r>
            <a:r>
              <a:rPr lang="en-US" altLang="zh-CN" dirty="0"/>
              <a:t>”</a:t>
            </a:r>
            <a:r>
              <a:rPr lang="zh-CN" altLang="en-US" dirty="0"/>
              <a:t>代码块，从而实现重复操作的</a:t>
            </a:r>
            <a:r>
              <a:rPr lang="zh-CN" altLang="en-US" dirty="0"/>
              <a:t>功能。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550670" y="2539365"/>
            <a:ext cx="9511030" cy="2879090"/>
            <a:chOff x="2442" y="3999"/>
            <a:chExt cx="14978" cy="45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484" y="4282"/>
              <a:ext cx="6937" cy="396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2" y="3999"/>
              <a:ext cx="4803" cy="4535"/>
            </a:xfrm>
            <a:prstGeom prst="rect">
              <a:avLst/>
            </a:prstGeom>
          </p:spPr>
        </p:pic>
        <p:cxnSp>
          <p:nvCxnSpPr>
            <p:cNvPr id="7" name="直接箭头连接符 6"/>
            <p:cNvCxnSpPr>
              <a:endCxn id="5" idx="1"/>
            </p:cNvCxnSpPr>
            <p:nvPr/>
          </p:nvCxnSpPr>
          <p:spPr>
            <a:xfrm flipV="1">
              <a:off x="7144" y="6267"/>
              <a:ext cx="3340" cy="181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973162"/>
            <a:ext cx="5109091" cy="460375"/>
          </a:xfrm>
        </p:spPr>
        <p:txBody>
          <a:bodyPr/>
          <a:lstStyle/>
          <a:p>
            <a:r>
              <a:rPr dirty="0">
                <a:cs typeface="方正粗圆简体" panose="02000000000000000000" charset="-122"/>
              </a:rPr>
              <a:t>数字管脚</a:t>
            </a:r>
            <a:endParaRPr dirty="0">
              <a:cs typeface="方正粗圆简体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477645"/>
            <a:ext cx="10510520" cy="2215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方正准圆_GBK" panose="02000000000000000000" charset="-122"/>
                <a:ea typeface="方正准圆_GBK" panose="02000000000000000000" charset="-122"/>
                <a:cs typeface="方正准圆_GBK" panose="02000000000000000000" charset="-122"/>
              </a:rPr>
              <a:t>在开源硬件编程中，通过开发板上的管脚实现输入/输出控制。管脚分为数字管脚和模拟管脚两类，前者传输的是数字信号，后者传输的是模拟信号。</a:t>
            </a:r>
            <a:endParaRPr lang="zh-CN" sz="2400" spc="100">
              <a:solidFill>
                <a:schemeClr val="tx1">
                  <a:lumMod val="75000"/>
                  <a:lumOff val="25000"/>
                </a:schemeClr>
              </a:solidFill>
              <a:latin typeface="方正准圆_GBK" panose="02000000000000000000" charset="-122"/>
              <a:ea typeface="方正准圆_GBK" panose="02000000000000000000" charset="-122"/>
              <a:cs typeface="方正准圆_GBK" panose="02000000000000000000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sz="2400" spc="100">
                <a:solidFill>
                  <a:schemeClr val="tx1">
                    <a:lumMod val="75000"/>
                    <a:lumOff val="25000"/>
                  </a:schemeClr>
                </a:solidFill>
                <a:latin typeface="方正准圆_GBK" panose="02000000000000000000" charset="-122"/>
                <a:ea typeface="方正准圆_GBK" panose="02000000000000000000" charset="-122"/>
                <a:cs typeface="方正准圆_GBK" panose="02000000000000000000" charset="-122"/>
              </a:rPr>
              <a:t>使用管脚控制时基本思路是：先初始化指定管脚，再设置该管脚类型（数字输出/数字输入等），此后再设置或获取管脚电平值。</a:t>
            </a:r>
            <a:endParaRPr lang="zh-CN" sz="2400" spc="100">
              <a:solidFill>
                <a:schemeClr val="tx1">
                  <a:lumMod val="75000"/>
                  <a:lumOff val="25000"/>
                </a:schemeClr>
              </a:solidFill>
              <a:latin typeface="方正准圆_GBK" panose="02000000000000000000" charset="-122"/>
              <a:ea typeface="方正准圆_GBK" panose="02000000000000000000" charset="-122"/>
              <a:cs typeface="方正准圆_GBK" panose="020000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8135" y="4218305"/>
            <a:ext cx="3930309" cy="108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/>
        </p:nvSpPr>
        <p:spPr>
          <a:xfrm>
            <a:off x="914400" y="1189355"/>
            <a:ext cx="5109210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+mj-ea"/>
                <a:ea typeface="+mj-ea"/>
                <a:sym typeface="+mn-ea"/>
              </a:rPr>
              <a:t>带灯按钮块</a:t>
            </a:r>
            <a:r>
              <a:rPr dirty="0">
                <a:latin typeface="+mj-ea"/>
                <a:ea typeface="+mj-ea"/>
                <a:sym typeface="+mn-ea"/>
              </a:rPr>
              <a:t>状态切换</a:t>
            </a:r>
            <a:endParaRPr dirty="0">
              <a:latin typeface="+mj-ea"/>
              <a:ea typeface="+mj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400" y="1798320"/>
            <a:ext cx="10205720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ym typeface="+mn-ea"/>
              </a:rPr>
              <a:t>初次检测到按下按钮后，重复检测按钮是否被按下，当不再检测到按钮按下之后，跳出，将灯的状态取反，从而保证每一次按键完成实现状态切换。</a:t>
            </a:r>
            <a:endParaRPr lang="zh-CN" altLang="en-US" sz="2400" dirty="0">
              <a:sym typeface="+mn-ea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3641725" y="3251200"/>
            <a:ext cx="4446270" cy="2585085"/>
            <a:chOff x="5224" y="5455"/>
            <a:chExt cx="7002" cy="4071"/>
          </a:xfrm>
        </p:grpSpPr>
        <p:grpSp>
          <p:nvGrpSpPr>
            <p:cNvPr id="32" name="组合 31"/>
            <p:cNvGrpSpPr/>
            <p:nvPr/>
          </p:nvGrpSpPr>
          <p:grpSpPr>
            <a:xfrm rot="0">
              <a:off x="5224" y="5746"/>
              <a:ext cx="629" cy="576"/>
              <a:chOff x="11510" y="7767"/>
              <a:chExt cx="846" cy="774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11510" y="7767"/>
                <a:ext cx="846" cy="774"/>
                <a:chOff x="11529" y="7773"/>
                <a:chExt cx="846" cy="774"/>
              </a:xfrm>
              <a:solidFill>
                <a:srgbClr val="FFC000"/>
              </a:solidFill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1529" y="7773"/>
                  <a:ext cx="846" cy="774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11643" y="7878"/>
                  <a:ext cx="618" cy="565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11743" y="7894"/>
                <a:ext cx="372" cy="491"/>
                <a:chOff x="13608" y="7878"/>
                <a:chExt cx="702" cy="927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13608" y="8103"/>
                  <a:ext cx="703" cy="703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13900" y="7878"/>
                  <a:ext cx="133" cy="49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0" name="椭圆 59"/>
            <p:cNvSpPr/>
            <p:nvPr/>
          </p:nvSpPr>
          <p:spPr>
            <a:xfrm>
              <a:off x="10112" y="6002"/>
              <a:ext cx="744" cy="76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占位符 2051"/>
            <p:cNvSpPr txBox="1"/>
            <p:nvPr/>
          </p:nvSpPr>
          <p:spPr>
            <a:xfrm>
              <a:off x="11004" y="6191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灯亮</a:t>
              </a:r>
              <a:endParaRPr lang="zh-CN" altLang="en-US" dirty="0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112" y="8598"/>
              <a:ext cx="744" cy="765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占位符 2051"/>
            <p:cNvSpPr txBox="1"/>
            <p:nvPr/>
          </p:nvSpPr>
          <p:spPr>
            <a:xfrm>
              <a:off x="11004" y="8676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/>
                <a:t>灯灭</a:t>
              </a:r>
              <a:endParaRPr lang="zh-CN" altLang="en-US" dirty="0"/>
            </a:p>
          </p:txBody>
        </p:sp>
        <p:sp>
          <p:nvSpPr>
            <p:cNvPr id="64" name="文本占位符 2051"/>
            <p:cNvSpPr txBox="1"/>
            <p:nvPr/>
          </p:nvSpPr>
          <p:spPr>
            <a:xfrm>
              <a:off x="5800" y="5656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按下</a:t>
              </a:r>
              <a:endParaRPr dirty="0"/>
            </a:p>
          </p:txBody>
        </p:sp>
        <p:cxnSp>
          <p:nvCxnSpPr>
            <p:cNvPr id="65" name="直接箭头连接符 64"/>
            <p:cNvCxnSpPr>
              <a:stCxn id="60" idx="4"/>
              <a:endCxn id="62" idx="0"/>
            </p:cNvCxnSpPr>
            <p:nvPr/>
          </p:nvCxnSpPr>
          <p:spPr>
            <a:xfrm>
              <a:off x="10484" y="6767"/>
              <a:ext cx="0" cy="183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占位符 2051"/>
            <p:cNvSpPr txBox="1"/>
            <p:nvPr/>
          </p:nvSpPr>
          <p:spPr>
            <a:xfrm>
              <a:off x="7202" y="5803"/>
              <a:ext cx="2658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重复执行按下</a:t>
              </a:r>
              <a:endParaRPr dirty="0"/>
            </a:p>
          </p:txBody>
        </p:sp>
        <p:cxnSp>
          <p:nvCxnSpPr>
            <p:cNvPr id="68" name="直接箭头连接符 67"/>
            <p:cNvCxnSpPr/>
            <p:nvPr/>
          </p:nvCxnSpPr>
          <p:spPr>
            <a:xfrm>
              <a:off x="7155" y="6494"/>
              <a:ext cx="2632" cy="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占位符 2051"/>
            <p:cNvSpPr txBox="1"/>
            <p:nvPr/>
          </p:nvSpPr>
          <p:spPr>
            <a:xfrm>
              <a:off x="9873" y="7342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取</a:t>
              </a:r>
              <a:r>
                <a:rPr lang="en-US" altLang="zh-CN" dirty="0"/>
                <a:t> </a:t>
              </a:r>
              <a:r>
                <a:rPr dirty="0"/>
                <a:t>反</a:t>
              </a:r>
              <a:endParaRPr dirty="0"/>
            </a:p>
          </p:txBody>
        </p:sp>
        <p:sp>
          <p:nvSpPr>
            <p:cNvPr id="70" name="文本占位符 2051"/>
            <p:cNvSpPr txBox="1"/>
            <p:nvPr/>
          </p:nvSpPr>
          <p:spPr>
            <a:xfrm>
              <a:off x="7260" y="8331"/>
              <a:ext cx="2658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重复执行按下</a:t>
              </a:r>
              <a:endParaRPr dirty="0"/>
            </a:p>
          </p:txBody>
        </p:sp>
        <p:cxnSp>
          <p:nvCxnSpPr>
            <p:cNvPr id="71" name="直接箭头连接符 70"/>
            <p:cNvCxnSpPr/>
            <p:nvPr/>
          </p:nvCxnSpPr>
          <p:spPr>
            <a:xfrm>
              <a:off x="7213" y="9022"/>
              <a:ext cx="2632" cy="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椭圆 71"/>
            <p:cNvSpPr/>
            <p:nvPr/>
          </p:nvSpPr>
          <p:spPr>
            <a:xfrm>
              <a:off x="5969" y="5455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1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6954" y="6012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2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1055" y="6012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3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5819" y="7920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4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7023" y="8307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5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9709" y="7290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6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11040" y="8494"/>
              <a:ext cx="342" cy="33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rgbClr val="0070C0"/>
                  </a:solidFill>
                </a:rPr>
                <a:t>7</a:t>
              </a:r>
              <a:endParaRPr lang="en-US" altLang="zh-CN">
                <a:solidFill>
                  <a:srgbClr val="0070C0"/>
                </a:solidFill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 rot="0">
              <a:off x="5227" y="6416"/>
              <a:ext cx="624" cy="572"/>
              <a:chOff x="11510" y="7767"/>
              <a:chExt cx="846" cy="774"/>
            </a:xfrm>
          </p:grpSpPr>
          <p:grpSp>
            <p:nvGrpSpPr>
              <p:cNvPr id="98" name="组合 97"/>
              <p:cNvGrpSpPr/>
              <p:nvPr/>
            </p:nvGrpSpPr>
            <p:grpSpPr>
              <a:xfrm>
                <a:off x="11510" y="7767"/>
                <a:ext cx="846" cy="774"/>
                <a:chOff x="11529" y="7773"/>
                <a:chExt cx="846" cy="774"/>
              </a:xfrm>
              <a:solidFill>
                <a:srgbClr val="FFC000"/>
              </a:solidFill>
            </p:grpSpPr>
            <p:sp>
              <p:nvSpPr>
                <p:cNvPr id="99" name="矩形 98"/>
                <p:cNvSpPr/>
                <p:nvPr/>
              </p:nvSpPr>
              <p:spPr>
                <a:xfrm>
                  <a:off x="11529" y="7773"/>
                  <a:ext cx="846" cy="774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11643" y="7878"/>
                  <a:ext cx="618" cy="565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11743" y="7894"/>
                <a:ext cx="372" cy="491"/>
                <a:chOff x="13608" y="7878"/>
                <a:chExt cx="702" cy="927"/>
              </a:xfrm>
            </p:grpSpPr>
            <p:sp>
              <p:nvSpPr>
                <p:cNvPr id="102" name="椭圆 101"/>
                <p:cNvSpPr/>
                <p:nvPr/>
              </p:nvSpPr>
              <p:spPr>
                <a:xfrm>
                  <a:off x="13608" y="8103"/>
                  <a:ext cx="703" cy="703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13900" y="7878"/>
                  <a:ext cx="133" cy="49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04" name="文本占位符 2051"/>
            <p:cNvSpPr txBox="1"/>
            <p:nvPr/>
          </p:nvSpPr>
          <p:spPr>
            <a:xfrm>
              <a:off x="5848" y="6260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抬起</a:t>
              </a:r>
              <a:endParaRPr dirty="0"/>
            </a:p>
          </p:txBody>
        </p:sp>
        <p:sp>
          <p:nvSpPr>
            <p:cNvPr id="105" name="文本占位符 2051"/>
            <p:cNvSpPr txBox="1"/>
            <p:nvPr/>
          </p:nvSpPr>
          <p:spPr>
            <a:xfrm>
              <a:off x="5846" y="8152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按下</a:t>
              </a:r>
              <a:endParaRPr dirty="0"/>
            </a:p>
          </p:txBody>
        </p:sp>
        <p:sp>
          <p:nvSpPr>
            <p:cNvPr id="106" name="文本占位符 2051"/>
            <p:cNvSpPr txBox="1"/>
            <p:nvPr/>
          </p:nvSpPr>
          <p:spPr>
            <a:xfrm>
              <a:off x="5856" y="8832"/>
              <a:ext cx="1223" cy="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 marL="0" indent="0" algn="l" defTabSz="914400" rtl="0" eaLnBrk="1" latinLnBrk="0" hangingPunct="1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lang="zh-CN" altLang="en-US" sz="1800" kern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dirty="0"/>
                <a:t>抬起</a:t>
              </a:r>
              <a:endParaRPr dirty="0"/>
            </a:p>
          </p:txBody>
        </p:sp>
        <p:grpSp>
          <p:nvGrpSpPr>
            <p:cNvPr id="107" name="组合 106"/>
            <p:cNvGrpSpPr/>
            <p:nvPr/>
          </p:nvGrpSpPr>
          <p:grpSpPr>
            <a:xfrm rot="0">
              <a:off x="5227" y="8275"/>
              <a:ext cx="629" cy="576"/>
              <a:chOff x="11510" y="7767"/>
              <a:chExt cx="846" cy="774"/>
            </a:xfrm>
          </p:grpSpPr>
          <p:grpSp>
            <p:nvGrpSpPr>
              <p:cNvPr id="108" name="组合 107"/>
              <p:cNvGrpSpPr/>
              <p:nvPr/>
            </p:nvGrpSpPr>
            <p:grpSpPr>
              <a:xfrm>
                <a:off x="11510" y="7767"/>
                <a:ext cx="846" cy="774"/>
                <a:chOff x="11529" y="7773"/>
                <a:chExt cx="846" cy="774"/>
              </a:xfrm>
              <a:solidFill>
                <a:srgbClr val="FFC000"/>
              </a:solidFill>
            </p:grpSpPr>
            <p:sp>
              <p:nvSpPr>
                <p:cNvPr id="109" name="矩形 108"/>
                <p:cNvSpPr/>
                <p:nvPr/>
              </p:nvSpPr>
              <p:spPr>
                <a:xfrm>
                  <a:off x="11529" y="7773"/>
                  <a:ext cx="846" cy="774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11643" y="7878"/>
                  <a:ext cx="618" cy="565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1" name="组合 110"/>
              <p:cNvGrpSpPr/>
              <p:nvPr/>
            </p:nvGrpSpPr>
            <p:grpSpPr>
              <a:xfrm>
                <a:off x="11743" y="7894"/>
                <a:ext cx="372" cy="491"/>
                <a:chOff x="13608" y="7878"/>
                <a:chExt cx="702" cy="927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13608" y="8103"/>
                  <a:ext cx="703" cy="703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13900" y="7878"/>
                  <a:ext cx="133" cy="49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14" name="组合 113"/>
            <p:cNvGrpSpPr/>
            <p:nvPr/>
          </p:nvGrpSpPr>
          <p:grpSpPr>
            <a:xfrm rot="0">
              <a:off x="5230" y="8945"/>
              <a:ext cx="624" cy="572"/>
              <a:chOff x="11510" y="7767"/>
              <a:chExt cx="846" cy="77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11510" y="7767"/>
                <a:ext cx="846" cy="774"/>
                <a:chOff x="11529" y="7773"/>
                <a:chExt cx="846" cy="774"/>
              </a:xfrm>
              <a:solidFill>
                <a:srgbClr val="FFC000"/>
              </a:solidFill>
            </p:grpSpPr>
            <p:sp>
              <p:nvSpPr>
                <p:cNvPr id="116" name="矩形 115"/>
                <p:cNvSpPr/>
                <p:nvPr/>
              </p:nvSpPr>
              <p:spPr>
                <a:xfrm>
                  <a:off x="11529" y="7773"/>
                  <a:ext cx="846" cy="774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>
                  <a:off x="11643" y="7878"/>
                  <a:ext cx="618" cy="565"/>
                </a:xfrm>
                <a:prstGeom prst="rect">
                  <a:avLst/>
                </a:prstGeom>
                <a:grpFill/>
                <a:ln>
                  <a:noFill/>
                </a:ln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18" name="组合 117"/>
              <p:cNvGrpSpPr/>
              <p:nvPr/>
            </p:nvGrpSpPr>
            <p:grpSpPr>
              <a:xfrm>
                <a:off x="11743" y="7894"/>
                <a:ext cx="372" cy="491"/>
                <a:chOff x="13608" y="7878"/>
                <a:chExt cx="702" cy="927"/>
              </a:xfrm>
            </p:grpSpPr>
            <p:sp>
              <p:nvSpPr>
                <p:cNvPr id="119" name="椭圆 118"/>
                <p:cNvSpPr/>
                <p:nvPr/>
              </p:nvSpPr>
              <p:spPr>
                <a:xfrm>
                  <a:off x="13608" y="8103"/>
                  <a:ext cx="703" cy="703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0" name="矩形 119"/>
                <p:cNvSpPr/>
                <p:nvPr/>
              </p:nvSpPr>
              <p:spPr>
                <a:xfrm>
                  <a:off x="13900" y="7878"/>
                  <a:ext cx="133" cy="497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1" name="右大括号 120"/>
            <p:cNvSpPr/>
            <p:nvPr/>
          </p:nvSpPr>
          <p:spPr>
            <a:xfrm>
              <a:off x="6628" y="5846"/>
              <a:ext cx="326" cy="103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右大括号 121"/>
            <p:cNvSpPr/>
            <p:nvPr/>
          </p:nvSpPr>
          <p:spPr>
            <a:xfrm>
              <a:off x="6743" y="8353"/>
              <a:ext cx="326" cy="1039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/>
        </p:nvSpPr>
        <p:spPr>
          <a:xfrm>
            <a:off x="914400" y="1189355"/>
            <a:ext cx="5109210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方正准圆_GBK" panose="02000000000000000000" charset="-122"/>
                <a:ea typeface="方正准圆_GBK" panose="02000000000000000000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+mj-ea"/>
                <a:ea typeface="+mj-ea"/>
                <a:sym typeface="+mn-ea"/>
              </a:rPr>
              <a:t>双色灯状态切换</a:t>
            </a:r>
            <a:endParaRPr dirty="0">
              <a:latin typeface="+mj-ea"/>
              <a:ea typeface="+mj-ea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400" y="1798320"/>
            <a:ext cx="10205720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ym typeface="+mn-ea"/>
              </a:rPr>
              <a:t>通过变量</a:t>
            </a:r>
            <a:r>
              <a:rPr lang="en-US" altLang="zh-CN" sz="2400" dirty="0">
                <a:sym typeface="+mn-ea"/>
              </a:rPr>
              <a:t>state</a:t>
            </a:r>
            <a:r>
              <a:rPr lang="zh-CN" altLang="en-US" sz="2400" dirty="0">
                <a:sym typeface="+mn-ea"/>
              </a:rPr>
              <a:t>来控制</a:t>
            </a:r>
            <a:r>
              <a:rPr lang="en-US" altLang="zh-CN" sz="2400" dirty="0">
                <a:sym typeface="+mn-ea"/>
              </a:rPr>
              <a:t>pin11</a:t>
            </a:r>
            <a:r>
              <a:rPr lang="zh-CN" altLang="en-US" sz="2400" dirty="0">
                <a:sym typeface="+mn-ea"/>
              </a:rPr>
              <a:t>和</a:t>
            </a:r>
            <a:r>
              <a:rPr lang="en-US" altLang="zh-CN" sz="2400" dirty="0">
                <a:sym typeface="+mn-ea"/>
              </a:rPr>
              <a:t>pin12</a:t>
            </a:r>
            <a:r>
              <a:rPr lang="zh-CN" altLang="en-US" sz="2400" dirty="0">
                <a:sym typeface="+mn-ea"/>
              </a:rPr>
              <a:t>的状态，再借助语句</a:t>
            </a:r>
            <a:r>
              <a:rPr lang="en-US" altLang="zh-CN" sz="2400" dirty="0">
                <a:sym typeface="+mn-ea"/>
              </a:rPr>
              <a:t>state=1-state</a:t>
            </a:r>
            <a:r>
              <a:rPr lang="zh-CN" altLang="en-US" sz="2400" dirty="0">
                <a:sym typeface="+mn-ea"/>
              </a:rPr>
              <a:t>来改变</a:t>
            </a:r>
            <a:r>
              <a:rPr lang="en-US" altLang="zh-CN" sz="2400" dirty="0">
                <a:sym typeface="+mn-ea"/>
              </a:rPr>
              <a:t>state</a:t>
            </a:r>
            <a:r>
              <a:rPr lang="zh-CN" altLang="en-US" sz="2400" dirty="0">
                <a:sym typeface="+mn-ea"/>
              </a:rPr>
              <a:t>的值，从而改变</a:t>
            </a:r>
            <a:r>
              <a:rPr lang="en-US" altLang="zh-CN" sz="2400" dirty="0">
                <a:sym typeface="+mn-ea"/>
              </a:rPr>
              <a:t>pin11</a:t>
            </a:r>
            <a:r>
              <a:rPr lang="zh-CN" altLang="en-US" sz="2400" dirty="0">
                <a:sym typeface="+mn-ea"/>
              </a:rPr>
              <a:t>和</a:t>
            </a:r>
            <a:r>
              <a:rPr lang="en-US" altLang="zh-CN" sz="2400" dirty="0">
                <a:sym typeface="+mn-ea"/>
              </a:rPr>
              <a:t>pin12</a:t>
            </a:r>
            <a:r>
              <a:rPr lang="zh-CN" altLang="en-US" sz="2400" dirty="0">
                <a:sym typeface="+mn-ea"/>
              </a:rPr>
              <a:t>的状态，也就实现了灯光的</a:t>
            </a:r>
            <a:r>
              <a:rPr lang="zh-CN" altLang="en-US" sz="2400" dirty="0">
                <a:sym typeface="+mn-ea"/>
              </a:rPr>
              <a:t>转变。</a:t>
            </a:r>
            <a:endParaRPr lang="zh-CN" altLang="en-US" sz="2400" dirty="0"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320800" y="3430905"/>
            <a:ext cx="8792210" cy="970915"/>
            <a:chOff x="2080" y="5403"/>
            <a:chExt cx="13846" cy="1529"/>
          </a:xfrm>
        </p:grpSpPr>
        <p:sp>
          <p:nvSpPr>
            <p:cNvPr id="5" name="文本框 4"/>
            <p:cNvSpPr txBox="1"/>
            <p:nvPr/>
          </p:nvSpPr>
          <p:spPr>
            <a:xfrm>
              <a:off x="4589" y="5672"/>
              <a:ext cx="3938" cy="10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pin11=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1-state=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pin12=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=state=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986" y="5672"/>
              <a:ext cx="3940" cy="10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pin11=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=1-state=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pin12=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=state=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974" y="5403"/>
              <a:ext cx="2401" cy="5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1-state=1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8534" y="5895"/>
              <a:ext cx="3450" cy="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052" y="6430"/>
              <a:ext cx="2459" cy="5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1-state=0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8527" y="6414"/>
              <a:ext cx="3450" cy="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749" y="5677"/>
              <a:ext cx="1153" cy="5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p>
              <a:pPr algn="l">
                <a:lnSpc>
                  <a:spcPct val="130000"/>
                </a:lnSpc>
              </a:pP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state=</a:t>
              </a:r>
              <a:r>
                <a:rPr lang="en-US" altLang="zh-CN" sz="16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sym typeface="+mn-ea"/>
                </a:rPr>
                <a:t>0</a:t>
              </a:r>
              <a:endParaRPr lang="en-US" altLang="zh-CN" sz="16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直接箭头连接符 17"/>
            <p:cNvCxnSpPr>
              <a:endCxn id="5" idx="1"/>
            </p:cNvCxnSpPr>
            <p:nvPr/>
          </p:nvCxnSpPr>
          <p:spPr>
            <a:xfrm>
              <a:off x="2080" y="6151"/>
              <a:ext cx="2509" cy="2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练习巩固</a:t>
            </a:r>
            <a:endParaRPr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151618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如果没有初始化两个外界原件的状态，会发生什么样的</a:t>
            </a:r>
            <a:r>
              <a:rPr lang="zh-CN" altLang="en-US" dirty="0"/>
              <a:t>情况？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9795" y="2281555"/>
            <a:ext cx="4414599" cy="216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151618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结合麦克风和物联网相关知识，让按下按钮的同时，同学们说话，可以在物联网平台上形成</a:t>
            </a:r>
            <a:r>
              <a:rPr lang="zh-CN" altLang="en-US" dirty="0"/>
              <a:t>音轨。</a:t>
            </a:r>
            <a:endParaRPr lang="zh-CN" altLang="en-US" dirty="0"/>
          </a:p>
        </p:txBody>
      </p:sp>
      <p:pic>
        <p:nvPicPr>
          <p:cNvPr id="3" name="http://photo-static-api.fotomore.com/creative/vcg/veer/400/new/VCG41N521343463.jpg" descr="&amp;pky240_sjzg_VCG41N521343463&amp;2&amp;src_toppic_inpsrchzd1&amp;"/>
          <p:cNvPicPr>
            <a:picLocks noChangeAspect="1"/>
          </p:cNvPicPr>
          <p:nvPr/>
        </p:nvPicPr>
        <p:blipFill>
          <a:blip r:embed="rId1"/>
          <a:srcRect t="18343" b="18481"/>
          <a:stretch>
            <a:fillRect/>
          </a:stretch>
        </p:blipFill>
        <p:spPr>
          <a:xfrm>
            <a:off x="3032125" y="2363470"/>
            <a:ext cx="5760000" cy="363893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236721" y="2166324"/>
            <a:ext cx="3718560" cy="1309370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20</a:t>
            </a:r>
            <a:r>
              <a:rPr lang="en-US" altLang="zh-CN" dirty="0"/>
              <a:t> </a:t>
            </a:r>
            <a:r>
              <a:rPr lang="zh-CN" altLang="en-US" dirty="0"/>
              <a:t>课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3274059" y="3369434"/>
            <a:ext cx="5643880" cy="1568450"/>
          </a:xfrm>
        </p:spPr>
        <p:txBody>
          <a:bodyPr/>
          <a:lstStyle/>
          <a:p>
            <a:r>
              <a:rPr sz="8000" dirty="0"/>
              <a:t>校园</a:t>
            </a:r>
            <a:r>
              <a:rPr sz="8000" dirty="0"/>
              <a:t>录播室</a:t>
            </a:r>
            <a:endParaRPr sz="8000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  <a:endParaRPr lang="zh-CN" altLang="en-US" sz="80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271270" y="1009650"/>
            <a:ext cx="964946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61214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在录播室里，录播人员准备就绪之后就会按下电源按钮，演播室内外均有红灯亮起，表示已经开始录制，室内亮灯提示工作人员此时处于工作状态；室外亮灯提示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他人此间录播室处于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使用状态。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62165" y="6014085"/>
            <a:ext cx="1766570" cy="27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图片来源于</a:t>
            </a:r>
            <a:r>
              <a: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网络</a:t>
            </a:r>
            <a:endParaRPr lang="zh-CN" altLang="en-US" sz="14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http://photo-static-api.fotomore.com/creative/vcg/400/new/VCG41N848658582.jpg" descr="&amp;pky270_sjzg_VCG41N848658582&amp;2&amp;src_toppic_inpsrchzd1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9175" y="2539365"/>
            <a:ext cx="4491990" cy="33693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1086485" y="1251585"/>
            <a:ext cx="9948545" cy="1155065"/>
          </a:xfrm>
        </p:spPr>
        <p:txBody>
          <a:bodyPr>
            <a:noAutofit/>
          </a:bodyPr>
          <a:lstStyle/>
          <a:p>
            <a:pPr indent="612140">
              <a:lnSpc>
                <a:spcPct val="130000"/>
              </a:lnSpc>
            </a:pPr>
            <a:r>
              <a:rPr lang="zh-CN" altLang="en-US" dirty="0">
                <a:latin typeface="+mn-ea"/>
                <a:sym typeface="+mn-ea"/>
              </a:rPr>
              <a:t>你现在是校园录播室的成员，如何通过</a:t>
            </a:r>
            <a:r>
              <a:rPr lang="en-US" altLang="zh-CN" dirty="0">
                <a:latin typeface="+mn-ea"/>
                <a:sym typeface="+mn-ea"/>
              </a:rPr>
              <a:t>Mixgo ME</a:t>
            </a:r>
            <a:r>
              <a:rPr lang="zh-CN" altLang="en-US" dirty="0">
                <a:latin typeface="+mn-ea"/>
                <a:sym typeface="+mn-ea"/>
              </a:rPr>
              <a:t>控制录播室</a:t>
            </a:r>
            <a:r>
              <a:rPr lang="zh-CN" altLang="en-US" dirty="0">
                <a:latin typeface="+mn-ea"/>
                <a:sym typeface="+mn-ea"/>
              </a:rPr>
              <a:t>提示灯光？</a:t>
            </a:r>
            <a:endParaRPr lang="zh-CN" altLang="en-US">
              <a:sym typeface="+mn-ea"/>
            </a:endParaRPr>
          </a:p>
        </p:txBody>
      </p:sp>
      <p:pic>
        <p:nvPicPr>
          <p:cNvPr id="8" name="http://photo-static-api.fotomore.com/creative/vcg/veer/400/new/VCG41N105626271.jpg" descr="&amp;pky230_sjzg_VCG41N105626271&amp;2&amp;src_toppic_inpsrchlx1&amp;"/>
          <p:cNvPicPr>
            <a:picLocks noChangeAspect="1"/>
          </p:cNvPicPr>
          <p:nvPr/>
        </p:nvPicPr>
        <p:blipFill>
          <a:blip r:embed="rId1"/>
          <a:srcRect l="50126"/>
          <a:stretch>
            <a:fillRect/>
          </a:stretch>
        </p:blipFill>
        <p:spPr>
          <a:xfrm>
            <a:off x="4459605" y="2406650"/>
            <a:ext cx="2775585" cy="37090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  <a:endParaRPr lang="zh-CN" altLang="en-US" dirty="0"/>
          </a:p>
        </p:txBody>
      </p:sp>
      <p:sp>
        <p:nvSpPr>
          <p:cNvPr id="20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268730"/>
            <a:ext cx="10716895" cy="257111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+mn-ea"/>
              </a:rPr>
              <a:t>首先需要一个双色灯模拟室外灯光，红灯亮时表示录制的状态；绿灯亮时，表示未录制（休息）状态，这就需要接入红绿双色灯；其次需要一个兼顾按钮和灯光的元件，在控制室外红灯亮起时，自身也亮红灯，以提示室内工作人员需要进入工作状态，这就需要接入</a:t>
            </a:r>
            <a:r>
              <a:rPr lang="zh-CN" altLang="en-US" dirty="0">
                <a:sym typeface="+mn-ea"/>
              </a:rPr>
              <a:t>带灯按钮块。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18870"/>
            <a:ext cx="10410190" cy="1091565"/>
          </a:xfrm>
        </p:spPr>
        <p:txBody>
          <a:bodyPr>
            <a:noAutofit/>
          </a:bodyPr>
          <a:lstStyle/>
          <a:p>
            <a:r>
              <a:rPr lang="zh-CN" altLang="en-US" dirty="0"/>
              <a:t> ①</a:t>
            </a:r>
            <a:r>
              <a:rPr lang="en-US" altLang="zh-CN" dirty="0"/>
              <a:t> </a:t>
            </a:r>
            <a:r>
              <a:rPr lang="zh-CN" altLang="en-US" dirty="0"/>
              <a:t>接入外界模块。在</a:t>
            </a:r>
            <a:r>
              <a:rPr lang="en-US" altLang="zh-CN" dirty="0"/>
              <a:t>“</a:t>
            </a:r>
            <a:r>
              <a:rPr lang="zh-CN" altLang="en-US" dirty="0">
                <a:sym typeface="+mn-ea"/>
              </a:rPr>
              <a:t>输入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输出</a:t>
            </a:r>
            <a:r>
              <a:rPr lang="en-US" altLang="zh-CN" dirty="0"/>
              <a:t>”</a:t>
            </a:r>
            <a:r>
              <a:rPr lang="zh-CN" altLang="en-US" dirty="0"/>
              <a:t>下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选择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“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初始化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…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为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…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管脚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#”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模块，</a:t>
            </a:r>
            <a:r>
              <a:rPr lang="zh-CN" altLang="en-US" dirty="0"/>
              <a:t>用数据线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将带灯按钮块接在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Mixgo CE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背面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1/2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接口，输入输出管脚设置为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1/2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；将双色灯接在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Mixgo CE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背面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11/12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接口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，输入输出管脚设置为</a:t>
            </a:r>
            <a:r>
              <a:rPr lang="en-US" altLang="zh-CN" dirty="0">
                <a:cs typeface="方正准圆_GBK" panose="02000000000000000000" charset="-122"/>
                <a:sym typeface="+mn-ea"/>
              </a:rPr>
              <a:t>11/12</a:t>
            </a:r>
            <a:r>
              <a:rPr lang="zh-CN" altLang="en-US" dirty="0">
                <a:cs typeface="方正准圆_GBK" panose="02000000000000000000" charset="-122"/>
                <a:sym typeface="+mn-ea"/>
              </a:rPr>
              <a:t>。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901565" y="4389755"/>
            <a:ext cx="3204210" cy="1612900"/>
            <a:chOff x="5647" y="6224"/>
            <a:chExt cx="5652" cy="279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647" y="6224"/>
              <a:ext cx="4968" cy="266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7" y="6224"/>
              <a:ext cx="5652" cy="2796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601335" y="2908300"/>
            <a:ext cx="4945380" cy="1066800"/>
            <a:chOff x="7719" y="4401"/>
            <a:chExt cx="7788" cy="168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9" y="4401"/>
              <a:ext cx="7788" cy="168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273" y="5247"/>
              <a:ext cx="5135" cy="698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99450" y="4110355"/>
            <a:ext cx="3082290" cy="2110902"/>
            <a:chOff x="12799" y="6263"/>
            <a:chExt cx="5395" cy="440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rcRect t="5961" b="51342"/>
            <a:stretch>
              <a:fillRect/>
            </a:stretch>
          </p:blipFill>
          <p:spPr>
            <a:xfrm>
              <a:off x="12878" y="6948"/>
              <a:ext cx="5316" cy="136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2878" y="6263"/>
              <a:ext cx="1949" cy="5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txBody>
            <a:bodyPr wrap="square" lIns="0" tIns="0" rIns="0" bIns="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4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带灯按钮块</a:t>
              </a:r>
              <a:endPara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rcRect t="56835"/>
            <a:stretch>
              <a:fillRect/>
            </a:stretch>
          </p:blipFill>
          <p:spPr>
            <a:xfrm>
              <a:off x="12878" y="9283"/>
              <a:ext cx="5316" cy="1383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2878" y="8580"/>
              <a:ext cx="1340" cy="58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prstDash val="sysDash"/>
            </a:ln>
          </p:spPr>
          <p:txBody>
            <a:bodyPr wrap="square" lIns="0" tIns="0" rIns="0" bIns="0" rtlCol="0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sz="1400" spc="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双色灯</a:t>
              </a:r>
              <a:endPara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2799" y="8371"/>
              <a:ext cx="53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" y="3085465"/>
            <a:ext cx="3600000" cy="23288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18870"/>
            <a:ext cx="10410190" cy="1091565"/>
          </a:xfrm>
        </p:spPr>
        <p:txBody>
          <a:bodyPr>
            <a:noAutofit/>
          </a:bodyPr>
          <a:lstStyle/>
          <a:p>
            <a:r>
              <a:rPr lang="zh-CN" altLang="en-US" dirty="0"/>
              <a:t> ②设置初始状态。开始时带灯按钮块没有按下，此时数字输出</a:t>
            </a:r>
            <a:r>
              <a:rPr lang="en-US" altLang="zh-CN" dirty="0"/>
              <a:t>pin2</a:t>
            </a:r>
            <a:r>
              <a:rPr lang="zh-CN" altLang="en-US" dirty="0"/>
              <a:t>应为低；双色灯应为绿色，处于未录制状态，</a:t>
            </a:r>
            <a:r>
              <a:rPr lang="en-US" altLang="zh-CN" dirty="0"/>
              <a:t>pin11</a:t>
            </a:r>
            <a:r>
              <a:rPr lang="zh-CN" altLang="en-US" dirty="0"/>
              <a:t>为低</a:t>
            </a:r>
            <a:r>
              <a:rPr lang="en-US" altLang="zh-CN" dirty="0"/>
              <a:t>;pin12</a:t>
            </a:r>
            <a:r>
              <a:rPr lang="zh-CN" altLang="en-US" dirty="0"/>
              <a:t>为高。（以具体实验结果为准。尝试自己元件不同数字输出时的状态，</a:t>
            </a:r>
            <a:r>
              <a:rPr lang="zh-CN" altLang="en-US" dirty="0"/>
              <a:t>进行调整）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53629"/>
          <a:stretch>
            <a:fillRect/>
          </a:stretch>
        </p:blipFill>
        <p:spPr>
          <a:xfrm>
            <a:off x="2613025" y="3068955"/>
            <a:ext cx="6210783" cy="72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795" y="3941445"/>
            <a:ext cx="4414599" cy="216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KSO_WM_UNIT_PLACING_PICTURE_USER_VIEWPORT" val="{&quot;height&quot;:6680,&quot;width&quot;:8906}"/>
</p:tagLst>
</file>

<file path=ppt/tags/tag2.xml><?xml version="1.0" encoding="utf-8"?>
<p:tagLst xmlns:p="http://schemas.openxmlformats.org/presentationml/2006/main">
  <p:tag name="ISPRING_PRESENTATION_TITLE" val="家长会"/>
  <p:tag name="COMMONDATA" val="eyJoZGlkIjoiMzE3MzExMWY1ODQ4MjNmMTI0NWE0YjMwNGUxODQzMWYifQ==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_GBK"/>
        <a:ea typeface="方正准圆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1349</Words>
  <Application>WPS 演示</Application>
  <PresentationFormat>宽屏</PresentationFormat>
  <Paragraphs>138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Wingdings</vt:lpstr>
      <vt:lpstr>方正准圆_GBK</vt:lpstr>
      <vt:lpstr>方正粗圆简体</vt:lpstr>
      <vt:lpstr>Wingdings 2</vt:lpstr>
      <vt:lpstr>可可布丁体</vt:lpstr>
      <vt:lpstr>微软雅黑</vt:lpstr>
      <vt:lpstr>等线</vt:lpstr>
      <vt:lpstr>Calibri</vt:lpstr>
      <vt:lpstr>Arial Unicode MS</vt:lpstr>
      <vt:lpstr>思源黑体 CN Normal</vt:lpstr>
      <vt:lpstr>黑体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T.M.Y</cp:lastModifiedBy>
  <cp:revision>1043</cp:revision>
  <dcterms:created xsi:type="dcterms:W3CDTF">2019-07-04T08:14:00Z</dcterms:created>
  <dcterms:modified xsi:type="dcterms:W3CDTF">2022-09-17T12:55:46Z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2052-11.1.0.12019</vt:lpwstr>
  </property>
  <property fmtid="{D5CDD505-2E9C-101B-9397-08002B2CF9AE}" pid="3" name="ICV">
    <vt:lpwstr>E10F67D427EE49FD9B9ACC3CDE1D6EB2</vt:lpwstr>
  </property>
</Properties>
</file>